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40"/>
  </p:notesMasterIdLst>
  <p:sldIdLst>
    <p:sldId id="256" r:id="rId2"/>
    <p:sldId id="257" r:id="rId3"/>
    <p:sldId id="258" r:id="rId4"/>
    <p:sldId id="259" r:id="rId5"/>
    <p:sldId id="260" r:id="rId6"/>
    <p:sldId id="261" r:id="rId7"/>
    <p:sldId id="278" r:id="rId8"/>
    <p:sldId id="263" r:id="rId9"/>
    <p:sldId id="281" r:id="rId10"/>
    <p:sldId id="287" r:id="rId11"/>
    <p:sldId id="279" r:id="rId12"/>
    <p:sldId id="283" r:id="rId13"/>
    <p:sldId id="285" r:id="rId14"/>
    <p:sldId id="286" r:id="rId15"/>
    <p:sldId id="284" r:id="rId16"/>
    <p:sldId id="264" r:id="rId17"/>
    <p:sldId id="282" r:id="rId18"/>
    <p:sldId id="291" r:id="rId19"/>
    <p:sldId id="288" r:id="rId20"/>
    <p:sldId id="289" r:id="rId21"/>
    <p:sldId id="290" r:id="rId22"/>
    <p:sldId id="292" r:id="rId23"/>
    <p:sldId id="293" r:id="rId24"/>
    <p:sldId id="296" r:id="rId25"/>
    <p:sldId id="294" r:id="rId26"/>
    <p:sldId id="295" r:id="rId27"/>
    <p:sldId id="266" r:id="rId28"/>
    <p:sldId id="267" r:id="rId29"/>
    <p:sldId id="297" r:id="rId30"/>
    <p:sldId id="298" r:id="rId31"/>
    <p:sldId id="299" r:id="rId32"/>
    <p:sldId id="271" r:id="rId33"/>
    <p:sldId id="272" r:id="rId34"/>
    <p:sldId id="273" r:id="rId35"/>
    <p:sldId id="274" r:id="rId36"/>
    <p:sldId id="275" r:id="rId37"/>
    <p:sldId id="276" r:id="rId38"/>
    <p:sldId id="277"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Black" panose="02000000000000000000" pitchFamily="2" charset="0"/>
      <p:bold r:id="rId49"/>
      <p:boldItalic r:id="rId50"/>
    </p:embeddedFont>
    <p:embeddedFont>
      <p:font typeface="Roboto Light" panose="02000000000000000000" pitchFamily="2" charset="0"/>
      <p:regular r:id="rId51"/>
      <p:bold r:id="rId52"/>
      <p:italic r:id="rId53"/>
      <p:boldItalic r:id="rId54"/>
    </p:embeddedFont>
    <p:embeddedFont>
      <p:font typeface="Roboto Medium" panose="02000000000000000000" pitchFamily="2" charset="0"/>
      <p:regular r:id="rId55"/>
      <p:bold r:id="rId56"/>
      <p:italic r:id="rId57"/>
      <p:boldItalic r:id="rId58"/>
    </p:embeddedFont>
    <p:embeddedFont>
      <p:font typeface="Roboto Thin"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4D01DD-1CD9-3BEF-1910-BC0B5F578423}" name="Ian Duff" initials="ID" userId="fbdb66574c4d45f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B25D9-FBB1-4806-BA9F-49182C4B6FC6}">
  <a:tblStyle styleId="{F5AB25D9-FBB1-4806-BA9F-49182C4B6F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13" d="100"/>
          <a:sy n="113" d="100"/>
        </p:scale>
        <p:origin x="120" y="120"/>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682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772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241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83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858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74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810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995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81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380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950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876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445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301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451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936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4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512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38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04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621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nmap.org/book/nse.html"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929752"/>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dirty="0">
                <a:latin typeface="Roboto"/>
                <a:ea typeface="Roboto"/>
                <a:cs typeface="Roboto"/>
                <a:sym typeface="Roboto"/>
              </a:rPr>
              <a:t>Assessment, Analysis, </a:t>
            </a:r>
            <a:br>
              <a:rPr lang="en" sz="3100" dirty="0">
                <a:latin typeface="Roboto"/>
                <a:ea typeface="Roboto"/>
                <a:cs typeface="Roboto"/>
                <a:sym typeface="Roboto"/>
              </a:rPr>
            </a:br>
            <a:r>
              <a:rPr lang="en" sz="3100" dirty="0">
                <a:latin typeface="Roboto"/>
                <a:ea typeface="Roboto"/>
                <a:cs typeface="Roboto"/>
                <a:sym typeface="Roboto"/>
              </a:rPr>
              <a:t>and Hardening of a Vulnerable System</a:t>
            </a:r>
            <a:br>
              <a:rPr lang="en" sz="3100" dirty="0">
                <a:latin typeface="Roboto"/>
                <a:ea typeface="Roboto"/>
                <a:cs typeface="Roboto"/>
                <a:sym typeface="Roboto"/>
              </a:rPr>
            </a:br>
            <a:br>
              <a:rPr lang="en" sz="3100" dirty="0">
                <a:latin typeface="Roboto"/>
                <a:ea typeface="Roboto"/>
                <a:cs typeface="Roboto"/>
                <a:sym typeface="Roboto"/>
              </a:rPr>
            </a:br>
            <a:r>
              <a:rPr lang="en" sz="1600" dirty="0">
                <a:latin typeface="Roboto"/>
                <a:ea typeface="Roboto"/>
                <a:cs typeface="Roboto"/>
                <a:sym typeface="Roboto"/>
              </a:rPr>
              <a:t>Report by:</a:t>
            </a:r>
            <a:br>
              <a:rPr lang="en" sz="1600" dirty="0">
                <a:latin typeface="Roboto"/>
                <a:ea typeface="Roboto"/>
                <a:cs typeface="Roboto"/>
                <a:sym typeface="Roboto"/>
              </a:rPr>
            </a:br>
            <a:r>
              <a:rPr lang="en" sz="1600" dirty="0">
                <a:latin typeface="Roboto"/>
                <a:ea typeface="Roboto"/>
                <a:cs typeface="Roboto"/>
                <a:sym typeface="Roboto"/>
              </a:rPr>
              <a:t>Ian Duff</a:t>
            </a:r>
            <a:endParaRPr sz="1600" dirty="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US" dirty="0"/>
              <a:t>Ian Duff – Red Team vs Blue Team Pen Testing and SoC Analysis Project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CWE-552</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dirty="0">
                <a:latin typeface="Roboto"/>
                <a:ea typeface="Roboto"/>
                <a:cs typeface="Roboto"/>
                <a:sym typeface="Roboto"/>
              </a:rPr>
              <a:t>Hydra</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Brute forced password for login username identified in previous exploitation (CWE-312)</a:t>
            </a:r>
            <a:endParaRPr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CrackStation.net</a:t>
            </a: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Cracked unsalted password hash acquired from file accessed using recently acquired login username and brute forced password. </a:t>
            </a: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The brute forced password provided access to a password file using Ashton’s account. Login credentials provided ssh access and access to a file with a login username and unsalted password hash. Cracking the hash provided access to the WebDAV system and allowed for the uploading of a shell script.</a:t>
            </a:r>
            <a:endParaRPr sz="12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dirty="0">
                <a:latin typeface="Roboto"/>
                <a:ea typeface="Roboto"/>
                <a:cs typeface="Roboto"/>
                <a:sym typeface="Roboto"/>
              </a:rPr>
              <a:t>h</a:t>
            </a:r>
            <a:r>
              <a:rPr lang="en" sz="1200" dirty="0">
                <a:latin typeface="Roboto"/>
                <a:ea typeface="Roboto"/>
                <a:cs typeface="Roboto"/>
                <a:sym typeface="Roboto"/>
              </a:rPr>
              <a:t>ydra –l ashton –P /usr/share/wordlists/rockyou.txt –s 80 –f –vV 192.168.1.105 http-get “/company_folders/secret_folder”</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spTree>
    <p:extLst>
      <p:ext uri="{BB962C8B-B14F-4D97-AF65-F5344CB8AC3E}">
        <p14:creationId xmlns:p14="http://schemas.microsoft.com/office/powerpoint/2010/main" val="2038555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CWE-552 (Hydra brute force attack)</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19" name="Picture 18">
            <a:extLst>
              <a:ext uri="{FF2B5EF4-FFF2-40B4-BE49-F238E27FC236}">
                <a16:creationId xmlns:a16="http://schemas.microsoft.com/office/drawing/2014/main" id="{D3793D50-B67C-4BE2-B725-FE8C885440C2}"/>
              </a:ext>
            </a:extLst>
          </p:cNvPr>
          <p:cNvPicPr>
            <a:picLocks noChangeAspect="1"/>
          </p:cNvPicPr>
          <p:nvPr/>
        </p:nvPicPr>
        <p:blipFill>
          <a:blip r:embed="rId3"/>
          <a:stretch>
            <a:fillRect/>
          </a:stretch>
        </p:blipFill>
        <p:spPr>
          <a:xfrm>
            <a:off x="1600200" y="772851"/>
            <a:ext cx="5943600" cy="334645"/>
          </a:xfrm>
          <a:prstGeom prst="rect">
            <a:avLst/>
          </a:prstGeom>
        </p:spPr>
      </p:pic>
      <p:pic>
        <p:nvPicPr>
          <p:cNvPr id="20" name="Picture 19" descr="Text&#10;&#10;Description automatically generated">
            <a:extLst>
              <a:ext uri="{FF2B5EF4-FFF2-40B4-BE49-F238E27FC236}">
                <a16:creationId xmlns:a16="http://schemas.microsoft.com/office/drawing/2014/main" id="{08D991F4-8BA3-42B9-B314-2EBA54B1DF5F}"/>
              </a:ext>
            </a:extLst>
          </p:cNvPr>
          <p:cNvPicPr>
            <a:picLocks noChangeAspect="1"/>
          </p:cNvPicPr>
          <p:nvPr/>
        </p:nvPicPr>
        <p:blipFill>
          <a:blip r:embed="rId4"/>
          <a:stretch>
            <a:fillRect/>
          </a:stretch>
        </p:blipFill>
        <p:spPr>
          <a:xfrm>
            <a:off x="1600200" y="1236719"/>
            <a:ext cx="5943600" cy="930910"/>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BC6AB45C-6CEC-4690-B206-DF6955E3EC85}"/>
              </a:ext>
            </a:extLst>
          </p:cNvPr>
          <p:cNvPicPr>
            <a:picLocks noChangeAspect="1"/>
          </p:cNvPicPr>
          <p:nvPr/>
        </p:nvPicPr>
        <p:blipFill rotWithShape="1">
          <a:blip r:embed="rId5"/>
          <a:srcRect t="33293"/>
          <a:stretch/>
        </p:blipFill>
        <p:spPr>
          <a:xfrm>
            <a:off x="1600200" y="2366339"/>
            <a:ext cx="5943600" cy="1337688"/>
          </a:xfrm>
          <a:prstGeom prst="rect">
            <a:avLst/>
          </a:prstGeom>
        </p:spPr>
      </p:pic>
    </p:spTree>
    <p:extLst>
      <p:ext uri="{BB962C8B-B14F-4D97-AF65-F5344CB8AC3E}">
        <p14:creationId xmlns:p14="http://schemas.microsoft.com/office/powerpoint/2010/main" val="1443159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CWE-552 (crack password hash)</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7" name="Picture 6" descr="A screenshot of a computer&#10;&#10;Description automatically generated">
            <a:extLst>
              <a:ext uri="{FF2B5EF4-FFF2-40B4-BE49-F238E27FC236}">
                <a16:creationId xmlns:a16="http://schemas.microsoft.com/office/drawing/2014/main" id="{4086594A-1C5D-4635-B2AB-6C59BC21C4EA}"/>
              </a:ext>
            </a:extLst>
          </p:cNvPr>
          <p:cNvPicPr>
            <a:picLocks noChangeAspect="1"/>
          </p:cNvPicPr>
          <p:nvPr/>
        </p:nvPicPr>
        <p:blipFill>
          <a:blip r:embed="rId3"/>
          <a:stretch>
            <a:fillRect/>
          </a:stretch>
        </p:blipFill>
        <p:spPr>
          <a:xfrm>
            <a:off x="2200535" y="693980"/>
            <a:ext cx="4742929" cy="3117868"/>
          </a:xfrm>
          <a:prstGeom prst="rect">
            <a:avLst/>
          </a:prstGeom>
        </p:spPr>
      </p:pic>
      <p:pic>
        <p:nvPicPr>
          <p:cNvPr id="8" name="Picture 7">
            <a:extLst>
              <a:ext uri="{FF2B5EF4-FFF2-40B4-BE49-F238E27FC236}">
                <a16:creationId xmlns:a16="http://schemas.microsoft.com/office/drawing/2014/main" id="{B90155D5-05C7-4C61-842A-FA14A69AF154}"/>
              </a:ext>
            </a:extLst>
          </p:cNvPr>
          <p:cNvPicPr>
            <a:picLocks noChangeAspect="1"/>
          </p:cNvPicPr>
          <p:nvPr/>
        </p:nvPicPr>
        <p:blipFill>
          <a:blip r:embed="rId4"/>
          <a:stretch>
            <a:fillRect/>
          </a:stretch>
        </p:blipFill>
        <p:spPr>
          <a:xfrm>
            <a:off x="1600199" y="3979439"/>
            <a:ext cx="5943600" cy="384810"/>
          </a:xfrm>
          <a:prstGeom prst="rect">
            <a:avLst/>
          </a:prstGeom>
        </p:spPr>
      </p:pic>
    </p:spTree>
    <p:extLst>
      <p:ext uri="{BB962C8B-B14F-4D97-AF65-F5344CB8AC3E}">
        <p14:creationId xmlns:p14="http://schemas.microsoft.com/office/powerpoint/2010/main" val="1873237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CWE-552 (ssh into “server1”)</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E02BDB26-98E7-4BDE-A257-12D46D0993E7}"/>
              </a:ext>
            </a:extLst>
          </p:cNvPr>
          <p:cNvPicPr>
            <a:picLocks noChangeAspect="1"/>
          </p:cNvPicPr>
          <p:nvPr/>
        </p:nvPicPr>
        <p:blipFill rotWithShape="1">
          <a:blip r:embed="rId3"/>
          <a:srcRect b="77864"/>
          <a:stretch/>
        </p:blipFill>
        <p:spPr>
          <a:xfrm>
            <a:off x="1600200" y="731834"/>
            <a:ext cx="5943600" cy="1195578"/>
          </a:xfrm>
          <a:prstGeom prst="rect">
            <a:avLst/>
          </a:prstGeom>
        </p:spPr>
      </p:pic>
      <p:pic>
        <p:nvPicPr>
          <p:cNvPr id="5" name="Picture 4" descr="Text&#10;&#10;Description automatically generated">
            <a:extLst>
              <a:ext uri="{FF2B5EF4-FFF2-40B4-BE49-F238E27FC236}">
                <a16:creationId xmlns:a16="http://schemas.microsoft.com/office/drawing/2014/main" id="{984977CC-AD32-472F-8B6A-70975A93E501}"/>
              </a:ext>
            </a:extLst>
          </p:cNvPr>
          <p:cNvPicPr>
            <a:picLocks noChangeAspect="1"/>
          </p:cNvPicPr>
          <p:nvPr/>
        </p:nvPicPr>
        <p:blipFill>
          <a:blip r:embed="rId4"/>
          <a:stretch>
            <a:fillRect/>
          </a:stretch>
        </p:blipFill>
        <p:spPr>
          <a:xfrm>
            <a:off x="1600200" y="2047464"/>
            <a:ext cx="5943600" cy="797560"/>
          </a:xfrm>
          <a:prstGeom prst="rect">
            <a:avLst/>
          </a:prstGeom>
        </p:spPr>
      </p:pic>
    </p:spTree>
    <p:extLst>
      <p:ext uri="{BB962C8B-B14F-4D97-AF65-F5344CB8AC3E}">
        <p14:creationId xmlns:p14="http://schemas.microsoft.com/office/powerpoint/2010/main" val="2938660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CWE-552 (collect flag #1 using ssh)</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4" name="Picture 3" descr="A screenshot of a computer&#10;&#10;Description automatically generated with medium confidence">
            <a:extLst>
              <a:ext uri="{FF2B5EF4-FFF2-40B4-BE49-F238E27FC236}">
                <a16:creationId xmlns:a16="http://schemas.microsoft.com/office/drawing/2014/main" id="{02BD3988-5267-4E88-B42D-C5D6DD06CB5B}"/>
              </a:ext>
            </a:extLst>
          </p:cNvPr>
          <p:cNvPicPr>
            <a:picLocks noChangeAspect="1"/>
          </p:cNvPicPr>
          <p:nvPr/>
        </p:nvPicPr>
        <p:blipFill>
          <a:blip r:embed="rId3"/>
          <a:stretch>
            <a:fillRect/>
          </a:stretch>
        </p:blipFill>
        <p:spPr>
          <a:xfrm>
            <a:off x="1600200" y="853757"/>
            <a:ext cx="5943600" cy="1160145"/>
          </a:xfrm>
          <a:prstGeom prst="rect">
            <a:avLst/>
          </a:prstGeom>
        </p:spPr>
      </p:pic>
      <p:pic>
        <p:nvPicPr>
          <p:cNvPr id="5" name="Picture 4">
            <a:extLst>
              <a:ext uri="{FF2B5EF4-FFF2-40B4-BE49-F238E27FC236}">
                <a16:creationId xmlns:a16="http://schemas.microsoft.com/office/drawing/2014/main" id="{D56DE792-892A-4F7D-9C12-C83738B41B17}"/>
              </a:ext>
            </a:extLst>
          </p:cNvPr>
          <p:cNvPicPr>
            <a:picLocks noChangeAspect="1"/>
          </p:cNvPicPr>
          <p:nvPr/>
        </p:nvPicPr>
        <p:blipFill>
          <a:blip r:embed="rId4"/>
          <a:stretch>
            <a:fillRect/>
          </a:stretch>
        </p:blipFill>
        <p:spPr>
          <a:xfrm>
            <a:off x="1600200" y="2427605"/>
            <a:ext cx="5943600" cy="288290"/>
          </a:xfrm>
          <a:prstGeom prst="rect">
            <a:avLst/>
          </a:prstGeom>
        </p:spPr>
      </p:pic>
    </p:spTree>
    <p:extLst>
      <p:ext uri="{BB962C8B-B14F-4D97-AF65-F5344CB8AC3E}">
        <p14:creationId xmlns:p14="http://schemas.microsoft.com/office/powerpoint/2010/main" val="349024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CWE-552 (access password file)</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6" name="Picture 5" descr="A screenshot of a computer&#10;&#10;Description automatically generated">
            <a:extLst>
              <a:ext uri="{FF2B5EF4-FFF2-40B4-BE49-F238E27FC236}">
                <a16:creationId xmlns:a16="http://schemas.microsoft.com/office/drawing/2014/main" id="{1F93F1E1-C1B0-4940-A3BF-289025DCDF10}"/>
              </a:ext>
            </a:extLst>
          </p:cNvPr>
          <p:cNvPicPr>
            <a:picLocks noChangeAspect="1"/>
          </p:cNvPicPr>
          <p:nvPr/>
        </p:nvPicPr>
        <p:blipFill>
          <a:blip r:embed="rId3"/>
          <a:stretch>
            <a:fillRect/>
          </a:stretch>
        </p:blipFill>
        <p:spPr>
          <a:xfrm>
            <a:off x="1745876" y="711967"/>
            <a:ext cx="5652247" cy="219749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A12569C-3431-4C8D-95E7-5D552B36390F}"/>
              </a:ext>
            </a:extLst>
          </p:cNvPr>
          <p:cNvPicPr>
            <a:picLocks noChangeAspect="1"/>
          </p:cNvPicPr>
          <p:nvPr/>
        </p:nvPicPr>
        <p:blipFill>
          <a:blip r:embed="rId4"/>
          <a:stretch>
            <a:fillRect/>
          </a:stretch>
        </p:blipFill>
        <p:spPr>
          <a:xfrm>
            <a:off x="1100230" y="3114102"/>
            <a:ext cx="6943538" cy="1597904"/>
          </a:xfrm>
          <a:prstGeom prst="rect">
            <a:avLst/>
          </a:prstGeom>
        </p:spPr>
      </p:pic>
    </p:spTree>
    <p:extLst>
      <p:ext uri="{BB962C8B-B14F-4D97-AF65-F5344CB8AC3E}">
        <p14:creationId xmlns:p14="http://schemas.microsoft.com/office/powerpoint/2010/main" val="4033336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CWE-434 </a:t>
            </a:r>
            <a:r>
              <a:rPr lang="en" sz="2200" dirty="0">
                <a:solidFill>
                  <a:schemeClr val="dk1"/>
                </a:solidFill>
              </a:rPr>
              <a:t>[Unrestricted Upload of Dangerous File]</a:t>
            </a:r>
            <a:endParaRPr sz="2200"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err="1">
                <a:latin typeface="Roboto"/>
                <a:ea typeface="Roboto"/>
                <a:cs typeface="Roboto"/>
                <a:sym typeface="Roboto"/>
              </a:rPr>
              <a:t>Msfvenom</a:t>
            </a:r>
            <a:endParaRPr lang="en-US"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Created a shell script payload</a:t>
            </a:r>
          </a:p>
          <a:p>
            <a:pPr marL="0" lvl="0" indent="0" algn="l" rtl="0">
              <a:lnSpc>
                <a:spcPct val="115000"/>
              </a:lnSpc>
              <a:spcBef>
                <a:spcPts val="0"/>
              </a:spcBef>
              <a:spcAft>
                <a:spcPts val="0"/>
              </a:spcAft>
              <a:buNone/>
            </a:pPr>
            <a:endParaRPr lang="en-US" sz="1200" b="1" dirty="0">
              <a:latin typeface="Roboto"/>
              <a:ea typeface="Roboto"/>
              <a:cs typeface="Roboto"/>
              <a:sym typeface="Roboto"/>
            </a:endParaRPr>
          </a:p>
          <a:p>
            <a:pPr marL="0" lvl="0" indent="0" algn="l" rtl="0">
              <a:lnSpc>
                <a:spcPct val="115000"/>
              </a:lnSpc>
              <a:spcBef>
                <a:spcPts val="0"/>
              </a:spcBef>
              <a:spcAft>
                <a:spcPts val="0"/>
              </a:spcAft>
              <a:buNone/>
            </a:pPr>
            <a:r>
              <a:rPr lang="en-US" sz="1200" b="1" dirty="0">
                <a:latin typeface="Roboto"/>
                <a:ea typeface="Roboto"/>
                <a:cs typeface="Roboto"/>
                <a:sym typeface="Roboto"/>
              </a:rPr>
              <a:t>Cadaver</a:t>
            </a:r>
          </a:p>
          <a:p>
            <a:pPr marL="0" lvl="0" indent="0" algn="l" rtl="0">
              <a:lnSpc>
                <a:spcPct val="115000"/>
              </a:lnSpc>
              <a:spcBef>
                <a:spcPts val="0"/>
              </a:spcBef>
              <a:spcAft>
                <a:spcPts val="0"/>
              </a:spcAft>
              <a:buNone/>
            </a:pPr>
            <a:r>
              <a:rPr lang="en-US" sz="1200" dirty="0">
                <a:latin typeface="Roboto"/>
                <a:ea typeface="Roboto"/>
                <a:cs typeface="Roboto"/>
                <a:sym typeface="Roboto"/>
              </a:rPr>
              <a:t>Uploaded the payload to WebDAV</a:t>
            </a:r>
          </a:p>
          <a:p>
            <a:pPr marL="0" lvl="0" indent="0" algn="l" rtl="0">
              <a:lnSpc>
                <a:spcPct val="115000"/>
              </a:lnSpc>
              <a:spcBef>
                <a:spcPts val="0"/>
              </a:spcBef>
              <a:spcAft>
                <a:spcPts val="0"/>
              </a:spcAft>
              <a:buNone/>
            </a:pPr>
            <a:endParaRPr lang="en-US" sz="1200" b="1" dirty="0">
              <a:latin typeface="Roboto"/>
              <a:ea typeface="Roboto"/>
              <a:cs typeface="Roboto"/>
              <a:sym typeface="Roboto"/>
            </a:endParaRPr>
          </a:p>
          <a:p>
            <a:pPr marL="0" lvl="0" indent="0" algn="l" rtl="0">
              <a:lnSpc>
                <a:spcPct val="115000"/>
              </a:lnSpc>
              <a:spcBef>
                <a:spcPts val="0"/>
              </a:spcBef>
              <a:spcAft>
                <a:spcPts val="0"/>
              </a:spcAft>
              <a:buNone/>
            </a:pPr>
            <a:r>
              <a:rPr lang="en-US" sz="1200" b="1" dirty="0">
                <a:latin typeface="Roboto"/>
                <a:ea typeface="Roboto"/>
                <a:cs typeface="Roboto"/>
                <a:sym typeface="Roboto"/>
              </a:rPr>
              <a:t>Metasploit</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How did you exploit the vulnerability? Which tool (Nmap, etc.) or techniques (XSS, etc.) did you use?</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544475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5632" y="1481845"/>
            <a:ext cx="544475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Crteated a shell script payload to upload to WebDAV server on target machine.</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Uploaded payload to WebDAV server.</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Launched listener and set listener host and listerner port. Gained remote access to WebDAV system. Used remote access to locate flag #2 on target server and exfiltrate flag#2 to Kali machine.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CWE-434 (create and upload script payload)</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4" name="Picture 3" descr="Text&#10;&#10;Description automatically generated">
            <a:extLst>
              <a:ext uri="{FF2B5EF4-FFF2-40B4-BE49-F238E27FC236}">
                <a16:creationId xmlns:a16="http://schemas.microsoft.com/office/drawing/2014/main" id="{4F82A162-8A4B-4935-ABE4-B326B1CE7E68}"/>
              </a:ext>
            </a:extLst>
          </p:cNvPr>
          <p:cNvPicPr>
            <a:picLocks noChangeAspect="1"/>
          </p:cNvPicPr>
          <p:nvPr/>
        </p:nvPicPr>
        <p:blipFill rotWithShape="1">
          <a:blip r:embed="rId3"/>
          <a:srcRect t="22352"/>
          <a:stretch/>
        </p:blipFill>
        <p:spPr>
          <a:xfrm>
            <a:off x="915740" y="1036320"/>
            <a:ext cx="7299980" cy="1686560"/>
          </a:xfrm>
          <a:prstGeom prst="rect">
            <a:avLst/>
          </a:prstGeom>
        </p:spPr>
      </p:pic>
      <p:pic>
        <p:nvPicPr>
          <p:cNvPr id="5" name="Picture 4" descr="Text&#10;&#10;Description automatically generated">
            <a:extLst>
              <a:ext uri="{FF2B5EF4-FFF2-40B4-BE49-F238E27FC236}">
                <a16:creationId xmlns:a16="http://schemas.microsoft.com/office/drawing/2014/main" id="{040336AF-A58C-4A99-B0E7-79585CB54B6C}"/>
              </a:ext>
            </a:extLst>
          </p:cNvPr>
          <p:cNvPicPr>
            <a:picLocks noChangeAspect="1"/>
          </p:cNvPicPr>
          <p:nvPr/>
        </p:nvPicPr>
        <p:blipFill>
          <a:blip r:embed="rId4"/>
          <a:stretch>
            <a:fillRect/>
          </a:stretch>
        </p:blipFill>
        <p:spPr>
          <a:xfrm>
            <a:off x="915739" y="2814972"/>
            <a:ext cx="7276535" cy="1005188"/>
          </a:xfrm>
          <a:prstGeom prst="rect">
            <a:avLst/>
          </a:prstGeom>
        </p:spPr>
      </p:pic>
    </p:spTree>
    <p:extLst>
      <p:ext uri="{BB962C8B-B14F-4D97-AF65-F5344CB8AC3E}">
        <p14:creationId xmlns:p14="http://schemas.microsoft.com/office/powerpoint/2010/main" val="523551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CWE-434 (create and upload script payload)</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4" name="Picture 3" descr="Text&#10;&#10;Description automatically generated">
            <a:extLst>
              <a:ext uri="{FF2B5EF4-FFF2-40B4-BE49-F238E27FC236}">
                <a16:creationId xmlns:a16="http://schemas.microsoft.com/office/drawing/2014/main" id="{9F75C23F-9C68-4A73-AF2B-65F4ABA4E122}"/>
              </a:ext>
            </a:extLst>
          </p:cNvPr>
          <p:cNvPicPr>
            <a:picLocks noChangeAspect="1"/>
          </p:cNvPicPr>
          <p:nvPr/>
        </p:nvPicPr>
        <p:blipFill>
          <a:blip r:embed="rId3"/>
          <a:stretch>
            <a:fillRect/>
          </a:stretch>
        </p:blipFill>
        <p:spPr>
          <a:xfrm>
            <a:off x="452120" y="920750"/>
            <a:ext cx="8389620" cy="2330450"/>
          </a:xfrm>
          <a:prstGeom prst="rect">
            <a:avLst/>
          </a:prstGeom>
        </p:spPr>
      </p:pic>
    </p:spTree>
    <p:extLst>
      <p:ext uri="{BB962C8B-B14F-4D97-AF65-F5344CB8AC3E}">
        <p14:creationId xmlns:p14="http://schemas.microsoft.com/office/powerpoint/2010/main" val="2151965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CWE-434 (setup listener)</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6" name="Picture 5" descr="Text&#10;&#10;Description automatically generated">
            <a:extLst>
              <a:ext uri="{FF2B5EF4-FFF2-40B4-BE49-F238E27FC236}">
                <a16:creationId xmlns:a16="http://schemas.microsoft.com/office/drawing/2014/main" id="{667CE79E-98D2-4D78-848E-48238F86CF02}"/>
              </a:ext>
            </a:extLst>
          </p:cNvPr>
          <p:cNvPicPr>
            <a:picLocks noChangeAspect="1"/>
          </p:cNvPicPr>
          <p:nvPr/>
        </p:nvPicPr>
        <p:blipFill rotWithShape="1">
          <a:blip r:embed="rId3"/>
          <a:srcRect l="1551"/>
          <a:stretch/>
        </p:blipFill>
        <p:spPr>
          <a:xfrm>
            <a:off x="257175" y="837628"/>
            <a:ext cx="4472959" cy="771525"/>
          </a:xfrm>
          <a:prstGeom prst="rect">
            <a:avLst/>
          </a:prstGeom>
        </p:spPr>
      </p:pic>
      <p:pic>
        <p:nvPicPr>
          <p:cNvPr id="7" name="Picture 6" descr="Text&#10;&#10;Description automatically generated">
            <a:extLst>
              <a:ext uri="{FF2B5EF4-FFF2-40B4-BE49-F238E27FC236}">
                <a16:creationId xmlns:a16="http://schemas.microsoft.com/office/drawing/2014/main" id="{4576A7C4-BBEA-4EB7-8F9C-49C07B4D4308}"/>
              </a:ext>
            </a:extLst>
          </p:cNvPr>
          <p:cNvPicPr>
            <a:picLocks noChangeAspect="1"/>
          </p:cNvPicPr>
          <p:nvPr/>
        </p:nvPicPr>
        <p:blipFill rotWithShape="1">
          <a:blip r:embed="rId4"/>
          <a:srcRect l="1420"/>
          <a:stretch/>
        </p:blipFill>
        <p:spPr>
          <a:xfrm>
            <a:off x="257175" y="1806687"/>
            <a:ext cx="4253567" cy="733425"/>
          </a:xfrm>
          <a:prstGeom prst="rect">
            <a:avLst/>
          </a:prstGeom>
        </p:spPr>
      </p:pic>
      <p:pic>
        <p:nvPicPr>
          <p:cNvPr id="8" name="Picture 7" descr="Text&#10;&#10;Description automatically generated">
            <a:extLst>
              <a:ext uri="{FF2B5EF4-FFF2-40B4-BE49-F238E27FC236}">
                <a16:creationId xmlns:a16="http://schemas.microsoft.com/office/drawing/2014/main" id="{C9494AA2-6B25-46DB-A658-E39D7E8E99D3}"/>
              </a:ext>
            </a:extLst>
          </p:cNvPr>
          <p:cNvPicPr>
            <a:picLocks noChangeAspect="1"/>
          </p:cNvPicPr>
          <p:nvPr/>
        </p:nvPicPr>
        <p:blipFill>
          <a:blip r:embed="rId5"/>
          <a:stretch>
            <a:fillRect/>
          </a:stretch>
        </p:blipFill>
        <p:spPr>
          <a:xfrm>
            <a:off x="257175" y="2737647"/>
            <a:ext cx="5943600" cy="1285875"/>
          </a:xfrm>
          <a:prstGeom prst="rect">
            <a:avLst/>
          </a:prstGeom>
        </p:spPr>
      </p:pic>
    </p:spTree>
    <p:extLst>
      <p:ext uri="{BB962C8B-B14F-4D97-AF65-F5344CB8AC3E}">
        <p14:creationId xmlns:p14="http://schemas.microsoft.com/office/powerpoint/2010/main" val="291294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dirty="0">
                <a:ln>
                  <a:noFill/>
                </a:ln>
                <a:solidFill>
                  <a:srgbClr val="000000"/>
                </a:solidFill>
                <a:effectLst/>
                <a:uLnTx/>
                <a:uFillTx/>
                <a:latin typeface="Arial"/>
                <a:cs typeface="Arial"/>
                <a:sym typeface="Arial"/>
              </a:rPr>
              <a:t>Ian Duff – Red Team vs Blue Team Pen Testing and SoC Analysis Project</a:t>
            </a:r>
          </a:p>
          <a:p>
            <a:pPr marL="0" lvl="0" indent="0" algn="l" rtl="0">
              <a:spcBef>
                <a:spcPts val="0"/>
              </a:spcBef>
              <a:spcAft>
                <a:spcPts val="0"/>
              </a:spcAft>
              <a:buNone/>
            </a:pPr>
            <a:endParaRPr dirty="0"/>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CWE-434 (exploit)</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FAC69322-31B6-4CA6-ABD0-D91E097D9FD7}"/>
              </a:ext>
            </a:extLst>
          </p:cNvPr>
          <p:cNvPicPr>
            <a:picLocks noChangeAspect="1"/>
          </p:cNvPicPr>
          <p:nvPr/>
        </p:nvPicPr>
        <p:blipFill>
          <a:blip r:embed="rId3"/>
          <a:stretch>
            <a:fillRect/>
          </a:stretch>
        </p:blipFill>
        <p:spPr>
          <a:xfrm>
            <a:off x="237807" y="788515"/>
            <a:ext cx="5943600" cy="653415"/>
          </a:xfrm>
          <a:prstGeom prst="rect">
            <a:avLst/>
          </a:prstGeom>
        </p:spPr>
      </p:pic>
      <p:pic>
        <p:nvPicPr>
          <p:cNvPr id="2" name="Picture 1">
            <a:extLst>
              <a:ext uri="{FF2B5EF4-FFF2-40B4-BE49-F238E27FC236}">
                <a16:creationId xmlns:a16="http://schemas.microsoft.com/office/drawing/2014/main" id="{639929F6-5D56-412E-87BF-9C2AC1E60C85}"/>
              </a:ext>
            </a:extLst>
          </p:cNvPr>
          <p:cNvPicPr>
            <a:picLocks noChangeAspect="1"/>
          </p:cNvPicPr>
          <p:nvPr/>
        </p:nvPicPr>
        <p:blipFill>
          <a:blip r:embed="rId4"/>
          <a:stretch>
            <a:fillRect/>
          </a:stretch>
        </p:blipFill>
        <p:spPr>
          <a:xfrm>
            <a:off x="237292" y="1505869"/>
            <a:ext cx="5944115" cy="1219306"/>
          </a:xfrm>
          <a:prstGeom prst="rect">
            <a:avLst/>
          </a:prstGeom>
        </p:spPr>
      </p:pic>
    </p:spTree>
    <p:extLst>
      <p:ext uri="{BB962C8B-B14F-4D97-AF65-F5344CB8AC3E}">
        <p14:creationId xmlns:p14="http://schemas.microsoft.com/office/powerpoint/2010/main" val="3211029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CWE-434 (gain interactive meterpreter shell)</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E1C0130C-CB62-4EC1-BAAE-D1E11525D005}"/>
              </a:ext>
            </a:extLst>
          </p:cNvPr>
          <p:cNvPicPr>
            <a:picLocks noChangeAspect="1"/>
          </p:cNvPicPr>
          <p:nvPr/>
        </p:nvPicPr>
        <p:blipFill>
          <a:blip r:embed="rId3"/>
          <a:stretch>
            <a:fillRect/>
          </a:stretch>
        </p:blipFill>
        <p:spPr>
          <a:xfrm>
            <a:off x="299462" y="827209"/>
            <a:ext cx="5944115" cy="1579001"/>
          </a:xfrm>
          <a:prstGeom prst="rect">
            <a:avLst/>
          </a:prstGeom>
        </p:spPr>
      </p:pic>
      <p:pic>
        <p:nvPicPr>
          <p:cNvPr id="5" name="Picture 4" descr="Text&#10;&#10;Description automatically generated">
            <a:extLst>
              <a:ext uri="{FF2B5EF4-FFF2-40B4-BE49-F238E27FC236}">
                <a16:creationId xmlns:a16="http://schemas.microsoft.com/office/drawing/2014/main" id="{674A6C57-F097-4C1B-953D-286435681685}"/>
              </a:ext>
            </a:extLst>
          </p:cNvPr>
          <p:cNvPicPr>
            <a:picLocks noChangeAspect="1"/>
          </p:cNvPicPr>
          <p:nvPr/>
        </p:nvPicPr>
        <p:blipFill>
          <a:blip r:embed="rId4"/>
          <a:stretch>
            <a:fillRect/>
          </a:stretch>
        </p:blipFill>
        <p:spPr>
          <a:xfrm>
            <a:off x="299462" y="2605990"/>
            <a:ext cx="5544185" cy="876300"/>
          </a:xfrm>
          <a:prstGeom prst="rect">
            <a:avLst/>
          </a:prstGeom>
        </p:spPr>
      </p:pic>
    </p:spTree>
    <p:extLst>
      <p:ext uri="{BB962C8B-B14F-4D97-AF65-F5344CB8AC3E}">
        <p14:creationId xmlns:p14="http://schemas.microsoft.com/office/powerpoint/2010/main" val="513188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CWE-434 (find and exfiltrate flag #2)</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B4F8BB20-9C3D-4956-9849-FA832CE6D0E2}"/>
              </a:ext>
            </a:extLst>
          </p:cNvPr>
          <p:cNvPicPr>
            <a:picLocks noChangeAspect="1"/>
          </p:cNvPicPr>
          <p:nvPr/>
        </p:nvPicPr>
        <p:blipFill>
          <a:blip r:embed="rId3"/>
          <a:stretch>
            <a:fillRect/>
          </a:stretch>
        </p:blipFill>
        <p:spPr>
          <a:xfrm>
            <a:off x="268982" y="803796"/>
            <a:ext cx="5944115" cy="2621507"/>
          </a:xfrm>
          <a:prstGeom prst="rect">
            <a:avLst/>
          </a:prstGeom>
        </p:spPr>
      </p:pic>
    </p:spTree>
    <p:extLst>
      <p:ext uri="{BB962C8B-B14F-4D97-AF65-F5344CB8AC3E}">
        <p14:creationId xmlns:p14="http://schemas.microsoft.com/office/powerpoint/2010/main" val="387178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CWE-434 (find and exfiltrate flag #2)</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CEE6450F-BA1F-4ABC-9C3F-D14660C453E6}"/>
              </a:ext>
            </a:extLst>
          </p:cNvPr>
          <p:cNvPicPr>
            <a:picLocks noChangeAspect="1"/>
          </p:cNvPicPr>
          <p:nvPr/>
        </p:nvPicPr>
        <p:blipFill>
          <a:blip r:embed="rId3"/>
          <a:stretch>
            <a:fillRect/>
          </a:stretch>
        </p:blipFill>
        <p:spPr>
          <a:xfrm>
            <a:off x="1596894" y="1498761"/>
            <a:ext cx="5950212" cy="2145978"/>
          </a:xfrm>
          <a:prstGeom prst="rect">
            <a:avLst/>
          </a:prstGeom>
        </p:spPr>
      </p:pic>
    </p:spTree>
    <p:extLst>
      <p:ext uri="{BB962C8B-B14F-4D97-AF65-F5344CB8AC3E}">
        <p14:creationId xmlns:p14="http://schemas.microsoft.com/office/powerpoint/2010/main" val="2432688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CWE-434 (find and exfiltrate flag #2)</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975726AD-102C-43B7-AA05-B44244D3D014}"/>
              </a:ext>
            </a:extLst>
          </p:cNvPr>
          <p:cNvPicPr>
            <a:picLocks noChangeAspect="1"/>
          </p:cNvPicPr>
          <p:nvPr/>
        </p:nvPicPr>
        <p:blipFill>
          <a:blip r:embed="rId3"/>
          <a:stretch>
            <a:fillRect/>
          </a:stretch>
        </p:blipFill>
        <p:spPr>
          <a:xfrm>
            <a:off x="1599942" y="1041521"/>
            <a:ext cx="5944115" cy="3060457"/>
          </a:xfrm>
          <a:prstGeom prst="rect">
            <a:avLst/>
          </a:prstGeom>
        </p:spPr>
      </p:pic>
    </p:spTree>
    <p:extLst>
      <p:ext uri="{BB962C8B-B14F-4D97-AF65-F5344CB8AC3E}">
        <p14:creationId xmlns:p14="http://schemas.microsoft.com/office/powerpoint/2010/main" val="3384179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CWE-434 (find and exfiltrate flag#2)</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5E08292A-25CE-459C-9A81-613B4627D657}"/>
              </a:ext>
            </a:extLst>
          </p:cNvPr>
          <p:cNvPicPr>
            <a:picLocks noChangeAspect="1"/>
          </p:cNvPicPr>
          <p:nvPr/>
        </p:nvPicPr>
        <p:blipFill>
          <a:blip r:embed="rId3"/>
          <a:stretch>
            <a:fillRect/>
          </a:stretch>
        </p:blipFill>
        <p:spPr>
          <a:xfrm>
            <a:off x="2449562" y="963474"/>
            <a:ext cx="4244875" cy="3953176"/>
          </a:xfrm>
          <a:prstGeom prst="rect">
            <a:avLst/>
          </a:prstGeom>
        </p:spPr>
      </p:pic>
    </p:spTree>
    <p:extLst>
      <p:ext uri="{BB962C8B-B14F-4D97-AF65-F5344CB8AC3E}">
        <p14:creationId xmlns:p14="http://schemas.microsoft.com/office/powerpoint/2010/main" val="3977672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CWE-434 (find and exfiltrate flag#2)</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75A302CF-F673-4890-9BD5-7ADD539C6F25}"/>
              </a:ext>
            </a:extLst>
          </p:cNvPr>
          <p:cNvPicPr>
            <a:picLocks noChangeAspect="1"/>
          </p:cNvPicPr>
          <p:nvPr/>
        </p:nvPicPr>
        <p:blipFill>
          <a:blip r:embed="rId3"/>
          <a:stretch>
            <a:fillRect/>
          </a:stretch>
        </p:blipFill>
        <p:spPr>
          <a:xfrm>
            <a:off x="1599942" y="1474375"/>
            <a:ext cx="5944115" cy="2194750"/>
          </a:xfrm>
          <a:prstGeom prst="rect">
            <a:avLst/>
          </a:prstGeom>
        </p:spPr>
      </p:pic>
    </p:spTree>
    <p:extLst>
      <p:ext uri="{BB962C8B-B14F-4D97-AF65-F5344CB8AC3E}">
        <p14:creationId xmlns:p14="http://schemas.microsoft.com/office/powerpoint/2010/main" val="694998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
        <p:nvSpPr>
          <p:cNvPr id="1163" name="Google Shape;1163;p65"/>
          <p:cNvSpPr txBox="1">
            <a:spLocks noGrp="1"/>
          </p:cNvSpPr>
          <p:nvPr>
            <p:ph type="subTitle" idx="1"/>
          </p:nvPr>
        </p:nvSpPr>
        <p:spPr>
          <a:xfrm>
            <a:off x="146428" y="3861476"/>
            <a:ext cx="8409300" cy="1051309"/>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Port scans occurred at 12:30, 15:00, and 15:30 on 28 December 2021.</a:t>
            </a:r>
            <a:endParaRPr sz="1200" dirty="0"/>
          </a:p>
          <a:p>
            <a:pPr marL="320040" lvl="0" indent="-167640" algn="l" rtl="0">
              <a:spcBef>
                <a:spcPts val="0"/>
              </a:spcBef>
              <a:spcAft>
                <a:spcPts val="0"/>
              </a:spcAft>
              <a:buSzPts val="1200"/>
              <a:buChar char="●"/>
            </a:pPr>
            <a:r>
              <a:rPr lang="en-US" sz="1200" dirty="0"/>
              <a:t>Packets were sent from 192.168.1.90 to 192.168.1.105. 2,784 packets, 2,599 packets,  and 5,585 packets were sent respectively.</a:t>
            </a:r>
            <a:endParaRPr sz="1200" dirty="0"/>
          </a:p>
          <a:p>
            <a:pPr marL="320040" lvl="0" indent="-167640" algn="l" rtl="0">
              <a:spcBef>
                <a:spcPts val="0"/>
              </a:spcBef>
              <a:spcAft>
                <a:spcPts val="0"/>
              </a:spcAft>
              <a:buSzPts val="1200"/>
              <a:buChar char="●"/>
            </a:pPr>
            <a:r>
              <a:rPr lang="en" sz="1200" dirty="0"/>
              <a:t>‘Mozilla/5.0 (compatible; Nmap Scripting Engine; </a:t>
            </a:r>
            <a:r>
              <a:rPr lang="en" sz="1200" dirty="0">
                <a:hlinkClick r:id="rId3"/>
              </a:rPr>
              <a:t>https://nmap.org/book/nse.html</a:t>
            </a:r>
            <a:r>
              <a:rPr lang="en" sz="1200" dirty="0"/>
              <a:t>’ indicates this was a port scan</a:t>
            </a:r>
            <a:endParaRPr sz="1200" dirty="0"/>
          </a:p>
        </p:txBody>
      </p:sp>
      <p:pic>
        <p:nvPicPr>
          <p:cNvPr id="1164" name="Google Shape;1164;p65"/>
          <p:cNvPicPr preferRelativeResize="0"/>
          <p:nvPr/>
        </p:nvPicPr>
        <p:blipFill>
          <a:blip r:embed="rId4">
            <a:alphaModFix/>
          </a:blip>
          <a:stretch>
            <a:fillRect/>
          </a:stretch>
        </p:blipFill>
        <p:spPr>
          <a:xfrm>
            <a:off x="146429" y="4147014"/>
            <a:ext cx="424701" cy="331225"/>
          </a:xfrm>
          <a:prstGeom prst="rect">
            <a:avLst/>
          </a:prstGeom>
          <a:noFill/>
          <a:ln>
            <a:noFill/>
          </a:ln>
        </p:spPr>
      </p:pic>
      <p:pic>
        <p:nvPicPr>
          <p:cNvPr id="7" name="Picture 6">
            <a:extLst>
              <a:ext uri="{FF2B5EF4-FFF2-40B4-BE49-F238E27FC236}">
                <a16:creationId xmlns:a16="http://schemas.microsoft.com/office/drawing/2014/main" id="{7C0FF22A-86F4-4E4A-A8BD-EAAE311FF234}"/>
              </a:ext>
            </a:extLst>
          </p:cNvPr>
          <p:cNvPicPr>
            <a:picLocks noChangeAspect="1"/>
          </p:cNvPicPr>
          <p:nvPr/>
        </p:nvPicPr>
        <p:blipFill>
          <a:blip r:embed="rId5"/>
          <a:stretch>
            <a:fillRect/>
          </a:stretch>
        </p:blipFill>
        <p:spPr>
          <a:xfrm>
            <a:off x="58428" y="1720171"/>
            <a:ext cx="9027144" cy="1465609"/>
          </a:xfrm>
          <a:prstGeom prst="rect">
            <a:avLst/>
          </a:prstGeom>
        </p:spPr>
      </p:pic>
      <p:pic>
        <p:nvPicPr>
          <p:cNvPr id="11" name="Picture 10">
            <a:extLst>
              <a:ext uri="{FF2B5EF4-FFF2-40B4-BE49-F238E27FC236}">
                <a16:creationId xmlns:a16="http://schemas.microsoft.com/office/drawing/2014/main" id="{B42324A7-EB1D-4632-8D81-AFBC2172CD31}"/>
              </a:ext>
            </a:extLst>
          </p:cNvPr>
          <p:cNvPicPr>
            <a:picLocks noChangeAspect="1"/>
          </p:cNvPicPr>
          <p:nvPr/>
        </p:nvPicPr>
        <p:blipFill>
          <a:blip r:embed="rId6"/>
          <a:stretch>
            <a:fillRect/>
          </a:stretch>
        </p:blipFill>
        <p:spPr>
          <a:xfrm>
            <a:off x="1379020" y="926393"/>
            <a:ext cx="5944115" cy="23166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Finding the Request for the Hidden Directory</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
        <p:nvSpPr>
          <p:cNvPr id="1163" name="Google Shape;1163;p65"/>
          <p:cNvSpPr txBox="1">
            <a:spLocks noGrp="1"/>
          </p:cNvSpPr>
          <p:nvPr>
            <p:ph type="subTitle" idx="1"/>
          </p:nvPr>
        </p:nvSpPr>
        <p:spPr>
          <a:xfrm>
            <a:off x="146429" y="3944950"/>
            <a:ext cx="84093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31,064 requests were sent from 192.168.1.90 to 192.168.1.105 at made to the secret directory at 13:33:30 and 15:14:00 on 28 December 2021.</a:t>
            </a:r>
            <a:endParaRPr sz="1200" dirty="0"/>
          </a:p>
          <a:p>
            <a:pPr marL="320040" lvl="0" indent="-167640" algn="l" rtl="0">
              <a:spcBef>
                <a:spcPts val="0"/>
              </a:spcBef>
              <a:spcAft>
                <a:spcPts val="0"/>
              </a:spcAft>
              <a:buSzPts val="1200"/>
              <a:buChar char="●"/>
            </a:pPr>
            <a:r>
              <a:rPr lang="en" sz="1200" dirty="0"/>
              <a:t>HTML text files in ISO character set were requested. The files contained login credentials and instructions for connecting to the company WebDAV server..</a:t>
            </a:r>
            <a:endParaRPr sz="1200" dirty="0"/>
          </a:p>
        </p:txBody>
      </p:sp>
      <p:pic>
        <p:nvPicPr>
          <p:cNvPr id="1164" name="Google Shape;1164;p65"/>
          <p:cNvPicPr preferRelativeResize="0"/>
          <p:nvPr/>
        </p:nvPicPr>
        <p:blipFill>
          <a:blip r:embed="rId3">
            <a:alphaModFix/>
          </a:blip>
          <a:stretch>
            <a:fillRect/>
          </a:stretch>
        </p:blipFill>
        <p:spPr>
          <a:xfrm>
            <a:off x="146429" y="4147014"/>
            <a:ext cx="424701" cy="331225"/>
          </a:xfrm>
          <a:prstGeom prst="rect">
            <a:avLst/>
          </a:prstGeom>
          <a:noFill/>
          <a:ln>
            <a:noFill/>
          </a:ln>
        </p:spPr>
      </p:pic>
      <p:pic>
        <p:nvPicPr>
          <p:cNvPr id="9" name="Picture 8" descr="Chart, bar chart&#10;&#10;Description automatically generated">
            <a:extLst>
              <a:ext uri="{FF2B5EF4-FFF2-40B4-BE49-F238E27FC236}">
                <a16:creationId xmlns:a16="http://schemas.microsoft.com/office/drawing/2014/main" id="{266617D3-396F-494F-9167-45C7B3AEFB5C}"/>
              </a:ext>
            </a:extLst>
          </p:cNvPr>
          <p:cNvPicPr>
            <a:picLocks noChangeAspect="1"/>
          </p:cNvPicPr>
          <p:nvPr/>
        </p:nvPicPr>
        <p:blipFill>
          <a:blip r:embed="rId4"/>
          <a:stretch>
            <a:fillRect/>
          </a:stretch>
        </p:blipFill>
        <p:spPr>
          <a:xfrm>
            <a:off x="379234" y="1340320"/>
            <a:ext cx="8385531" cy="2118780"/>
          </a:xfrm>
          <a:prstGeom prst="rect">
            <a:avLst/>
          </a:prstGeom>
        </p:spPr>
      </p:pic>
      <p:pic>
        <p:nvPicPr>
          <p:cNvPr id="5" name="Picture 4">
            <a:extLst>
              <a:ext uri="{FF2B5EF4-FFF2-40B4-BE49-F238E27FC236}">
                <a16:creationId xmlns:a16="http://schemas.microsoft.com/office/drawing/2014/main" id="{AA777D09-7087-40BE-A09C-A41D112CDC2C}"/>
              </a:ext>
            </a:extLst>
          </p:cNvPr>
          <p:cNvPicPr>
            <a:picLocks noChangeAspect="1"/>
          </p:cNvPicPr>
          <p:nvPr/>
        </p:nvPicPr>
        <p:blipFill>
          <a:blip r:embed="rId5"/>
          <a:stretch>
            <a:fillRect/>
          </a:stretch>
        </p:blipFill>
        <p:spPr>
          <a:xfrm>
            <a:off x="1379021" y="855916"/>
            <a:ext cx="5944115" cy="176799"/>
          </a:xfrm>
          <a:prstGeom prst="rect">
            <a:avLst/>
          </a:prstGeom>
        </p:spPr>
      </p:pic>
    </p:spTree>
    <p:extLst>
      <p:ext uri="{BB962C8B-B14F-4D97-AF65-F5344CB8AC3E}">
        <p14:creationId xmlns:p14="http://schemas.microsoft.com/office/powerpoint/2010/main" val="277192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Uncovering the Brute Force Attack</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
        <p:nvSpPr>
          <p:cNvPr id="1163" name="Google Shape;1163;p65"/>
          <p:cNvSpPr txBox="1">
            <a:spLocks noGrp="1"/>
          </p:cNvSpPr>
          <p:nvPr>
            <p:ph type="subTitle" idx="1"/>
          </p:nvPr>
        </p:nvSpPr>
        <p:spPr>
          <a:xfrm>
            <a:off x="146429" y="3944950"/>
            <a:ext cx="84093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Two brute force attacks occurred </a:t>
            </a:r>
            <a:r>
              <a:rPr lang="en-US" sz="1200" dirty="0">
                <a:effectLst/>
                <a:latin typeface="Times New Roman" panose="02020603050405020304" pitchFamily="18" charset="0"/>
                <a:ea typeface="Times New Roman" panose="02020603050405020304" pitchFamily="18" charset="0"/>
              </a:rPr>
              <a:t>at 13:30 to 13:34 and at 15:12:55 to 15:14:00 </a:t>
            </a:r>
            <a:r>
              <a:rPr lang="en" sz="1200" dirty="0"/>
              <a:t>with 31,064 packet requests sent from </a:t>
            </a:r>
            <a:r>
              <a:rPr kumimoji="0" lang="en-US" sz="1200" b="0" i="0" u="none" strike="noStrike" kern="0" cap="none" spc="0" normalizeH="0" baseline="0" noProof="0" dirty="0">
                <a:ln>
                  <a:noFill/>
                </a:ln>
                <a:solidFill>
                  <a:srgbClr val="000000"/>
                </a:solidFill>
                <a:effectLst/>
                <a:uLnTx/>
                <a:uFillTx/>
                <a:latin typeface="Roboto"/>
                <a:ea typeface="Roboto"/>
                <a:sym typeface="Roboto"/>
              </a:rPr>
              <a:t>192.168.1.90 to 192.168.1.105.  </a:t>
            </a:r>
            <a:r>
              <a:rPr lang="en" sz="1200" dirty="0"/>
              <a:t>What time did the port scan occur?</a:t>
            </a:r>
            <a:endParaRPr sz="1200" dirty="0"/>
          </a:p>
          <a:p>
            <a:pPr marL="320040" lvl="0" indent="-167640" algn="l" rtl="0">
              <a:spcBef>
                <a:spcPts val="0"/>
              </a:spcBef>
              <a:spcAft>
                <a:spcPts val="0"/>
              </a:spcAft>
              <a:buSzPts val="1200"/>
              <a:buChar char="●"/>
            </a:pPr>
            <a:r>
              <a:rPr lang="en-US" sz="1200" dirty="0"/>
              <a:t>The first attack made 16,236 requests before discovering the password. The</a:t>
            </a:r>
            <a:r>
              <a:rPr lang="en-US" sz="1200" dirty="0">
                <a:effectLst/>
                <a:latin typeface="Calibri" panose="020F0502020204030204" pitchFamily="34" charset="0"/>
                <a:ea typeface="Calibri" panose="020F0502020204030204" pitchFamily="34" charset="0"/>
                <a:cs typeface="Times New Roman" panose="02020603050405020304" pitchFamily="18" charset="0"/>
              </a:rPr>
              <a:t> second attack made 14,828 requests before discovering the password. </a:t>
            </a:r>
            <a:endParaRPr lang="en-US" sz="1200" dirty="0"/>
          </a:p>
        </p:txBody>
      </p:sp>
      <p:pic>
        <p:nvPicPr>
          <p:cNvPr id="1164" name="Google Shape;1164;p65"/>
          <p:cNvPicPr preferRelativeResize="0"/>
          <p:nvPr/>
        </p:nvPicPr>
        <p:blipFill>
          <a:blip r:embed="rId3">
            <a:alphaModFix/>
          </a:blip>
          <a:stretch>
            <a:fillRect/>
          </a:stretch>
        </p:blipFill>
        <p:spPr>
          <a:xfrm>
            <a:off x="146429" y="4147014"/>
            <a:ext cx="424701" cy="331225"/>
          </a:xfrm>
          <a:prstGeom prst="rect">
            <a:avLst/>
          </a:prstGeom>
          <a:noFill/>
          <a:ln>
            <a:noFill/>
          </a:ln>
        </p:spPr>
      </p:pic>
      <p:pic>
        <p:nvPicPr>
          <p:cNvPr id="5" name="Picture 4">
            <a:extLst>
              <a:ext uri="{FF2B5EF4-FFF2-40B4-BE49-F238E27FC236}">
                <a16:creationId xmlns:a16="http://schemas.microsoft.com/office/drawing/2014/main" id="{61310DDD-D577-466A-B588-0137FC38A60C}"/>
              </a:ext>
            </a:extLst>
          </p:cNvPr>
          <p:cNvPicPr>
            <a:picLocks noChangeAspect="1"/>
          </p:cNvPicPr>
          <p:nvPr/>
        </p:nvPicPr>
        <p:blipFill>
          <a:blip r:embed="rId4"/>
          <a:stretch>
            <a:fillRect/>
          </a:stretch>
        </p:blipFill>
        <p:spPr>
          <a:xfrm>
            <a:off x="347154" y="1371196"/>
            <a:ext cx="8449691" cy="2135343"/>
          </a:xfrm>
          <a:prstGeom prst="rect">
            <a:avLst/>
          </a:prstGeom>
        </p:spPr>
      </p:pic>
      <p:pic>
        <p:nvPicPr>
          <p:cNvPr id="7" name="Picture 6">
            <a:extLst>
              <a:ext uri="{FF2B5EF4-FFF2-40B4-BE49-F238E27FC236}">
                <a16:creationId xmlns:a16="http://schemas.microsoft.com/office/drawing/2014/main" id="{260AEF96-2314-46C7-8A52-AADE5CA15B56}"/>
              </a:ext>
            </a:extLst>
          </p:cNvPr>
          <p:cNvPicPr>
            <a:picLocks noChangeAspect="1"/>
          </p:cNvPicPr>
          <p:nvPr/>
        </p:nvPicPr>
        <p:blipFill>
          <a:blip r:embed="rId5"/>
          <a:stretch>
            <a:fillRect/>
          </a:stretch>
        </p:blipFill>
        <p:spPr>
          <a:xfrm>
            <a:off x="1599941" y="879289"/>
            <a:ext cx="5944115" cy="146317"/>
          </a:xfrm>
          <a:prstGeom prst="rect">
            <a:avLst/>
          </a:prstGeom>
        </p:spPr>
      </p:pic>
    </p:spTree>
    <p:extLst>
      <p:ext uri="{BB962C8B-B14F-4D97-AF65-F5344CB8AC3E}">
        <p14:creationId xmlns:p14="http://schemas.microsoft.com/office/powerpoint/2010/main" val="106120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Finding the WebDAV Connection</a:t>
            </a:r>
            <a:endParaRPr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
        <p:nvSpPr>
          <p:cNvPr id="1163" name="Google Shape;1163;p65"/>
          <p:cNvSpPr txBox="1">
            <a:spLocks noGrp="1"/>
          </p:cNvSpPr>
          <p:nvPr>
            <p:ph type="subTitle" idx="1"/>
          </p:nvPr>
        </p:nvSpPr>
        <p:spPr>
          <a:xfrm>
            <a:off x="146429" y="3944950"/>
            <a:ext cx="84093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20 requests were made to the WebDAV directory. The requests were for the </a:t>
            </a:r>
            <a:r>
              <a:rPr lang="en-US" sz="1200" dirty="0" err="1"/>
              <a:t>shell.php</a:t>
            </a:r>
            <a:r>
              <a:rPr lang="en-US" sz="1200" dirty="0"/>
              <a:t> file.</a:t>
            </a:r>
            <a:endParaRPr sz="1200" dirty="0"/>
          </a:p>
        </p:txBody>
      </p:sp>
      <p:pic>
        <p:nvPicPr>
          <p:cNvPr id="1164" name="Google Shape;1164;p65"/>
          <p:cNvPicPr preferRelativeResize="0"/>
          <p:nvPr/>
        </p:nvPicPr>
        <p:blipFill>
          <a:blip r:embed="rId3">
            <a:alphaModFix/>
          </a:blip>
          <a:stretch>
            <a:fillRect/>
          </a:stretch>
        </p:blipFill>
        <p:spPr>
          <a:xfrm>
            <a:off x="146429" y="4147014"/>
            <a:ext cx="424701" cy="331225"/>
          </a:xfrm>
          <a:prstGeom prst="rect">
            <a:avLst/>
          </a:prstGeom>
          <a:noFill/>
          <a:ln>
            <a:noFill/>
          </a:ln>
        </p:spPr>
      </p:pic>
      <p:pic>
        <p:nvPicPr>
          <p:cNvPr id="4" name="Picture 3">
            <a:extLst>
              <a:ext uri="{FF2B5EF4-FFF2-40B4-BE49-F238E27FC236}">
                <a16:creationId xmlns:a16="http://schemas.microsoft.com/office/drawing/2014/main" id="{5C352F58-3F91-4A0E-BFFF-696B0EF9CEBE}"/>
              </a:ext>
            </a:extLst>
          </p:cNvPr>
          <p:cNvPicPr>
            <a:picLocks noChangeAspect="1"/>
          </p:cNvPicPr>
          <p:nvPr/>
        </p:nvPicPr>
        <p:blipFill>
          <a:blip r:embed="rId4"/>
          <a:stretch>
            <a:fillRect/>
          </a:stretch>
        </p:blipFill>
        <p:spPr>
          <a:xfrm>
            <a:off x="1379021" y="888857"/>
            <a:ext cx="5944115" cy="121931"/>
          </a:xfrm>
          <a:prstGeom prst="rect">
            <a:avLst/>
          </a:prstGeom>
        </p:spPr>
      </p:pic>
      <p:pic>
        <p:nvPicPr>
          <p:cNvPr id="6" name="Picture 5">
            <a:extLst>
              <a:ext uri="{FF2B5EF4-FFF2-40B4-BE49-F238E27FC236}">
                <a16:creationId xmlns:a16="http://schemas.microsoft.com/office/drawing/2014/main" id="{A205CC10-2EEA-476E-B1FB-F61BE7B1A4F6}"/>
              </a:ext>
            </a:extLst>
          </p:cNvPr>
          <p:cNvPicPr>
            <a:picLocks noChangeAspect="1"/>
          </p:cNvPicPr>
          <p:nvPr/>
        </p:nvPicPr>
        <p:blipFill>
          <a:blip r:embed="rId5"/>
          <a:stretch>
            <a:fillRect/>
          </a:stretch>
        </p:blipFill>
        <p:spPr>
          <a:xfrm>
            <a:off x="460000" y="1350612"/>
            <a:ext cx="8224000" cy="2066543"/>
          </a:xfrm>
          <a:prstGeom prst="rect">
            <a:avLst/>
          </a:prstGeom>
        </p:spPr>
      </p:pic>
    </p:spTree>
    <p:extLst>
      <p:ext uri="{BB962C8B-B14F-4D97-AF65-F5344CB8AC3E}">
        <p14:creationId xmlns:p14="http://schemas.microsoft.com/office/powerpoint/2010/main" val="361529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Create an alert for port traffic with a threshold high enough to compensate for regular traffic. Trigger the alert if the threshold is reached, common port scanning tools, or aggressive port scanning is detected. </a:t>
            </a:r>
            <a:endParaRPr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Have a low threshold around 10 for port scanning and an upper threshold near 100 for abnormally high traffic.</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
        <p:nvSpPr>
          <p:cNvPr id="1209" name="Google Shape;1209;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The network can be configured so that susceptible ports open to external traffic are outside a firewall. Whitelist authorized I</a:t>
            </a:r>
            <a:r>
              <a:rPr lang="en-US" sz="1400" dirty="0"/>
              <a:t>Ps, block unauthorized IPs, and maintain up-to-date monitoring and security software. </a:t>
            </a:r>
            <a:endParaRPr sz="1400" dirty="0"/>
          </a:p>
          <a:p>
            <a:pPr marL="0" lvl="0" indent="0" algn="l" rtl="0">
              <a:spcBef>
                <a:spcPts val="0"/>
              </a:spcBef>
              <a:spcAft>
                <a:spcPts val="0"/>
              </a:spcAft>
              <a:buNone/>
            </a:pPr>
            <a:endParaRPr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Create a whitelist of I</a:t>
            </a:r>
            <a:r>
              <a:rPr lang="en-US" sz="1400" dirty="0"/>
              <a:t>p</a:t>
            </a:r>
            <a:r>
              <a:rPr lang="en" sz="1400" dirty="0"/>
              <a:t>s authorized to access the hidden directory. Trigger an alarm if whitelisted I</a:t>
            </a:r>
            <a:r>
              <a:rPr lang="en-US" sz="1400" dirty="0"/>
              <a:t>Ps fail 3 login attempts in quick succession. Trigger the alert if non-whitelisted IPs attempt to access the hidden directory. </a:t>
            </a:r>
            <a:endParaRPr sz="14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r>
              <a:rPr lang="en-US" sz="1400" dirty="0"/>
              <a:t>Configure the host to timeout IP addresses the are not whitelisted and IPs that exceed the login threshold. Access to a hidden directory should be minimized as much as possible. Implement robust password practices such as character limits and frequent changes.</a:t>
            </a:r>
          </a:p>
          <a:p>
            <a:pPr marL="0" lvl="0" indent="0" algn="l" rtl="0">
              <a:spcBef>
                <a:spcPts val="0"/>
              </a:spcBef>
              <a:spcAft>
                <a:spcPts val="0"/>
              </a:spcAft>
              <a:buNone/>
            </a:pPr>
            <a:r>
              <a:rPr lang="en-US" sz="1400" dirty="0"/>
              <a:t> </a:t>
            </a:r>
            <a:endParaRPr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Establish a baseline for normal frequency of traffic over time. Trigger an alarm if the upper threshold is exceeded. Threshold should  be ten failed  logins. </a:t>
            </a:r>
            <a:endParaRPr sz="1400" dirty="0"/>
          </a:p>
          <a:p>
            <a:pPr marL="0" lvl="0" indent="0" algn="l" rtl="0">
              <a:spcBef>
                <a:spcPts val="0"/>
              </a:spcBef>
              <a:spcAft>
                <a:spcPts val="0"/>
              </a:spcAft>
              <a:buNone/>
            </a:pPr>
            <a:endParaRPr sz="1400" dirty="0"/>
          </a:p>
        </p:txBody>
      </p:sp>
      <p:sp>
        <p:nvSpPr>
          <p:cNvPr id="1225" name="Google Shape;1225;p7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Lockout IP addresses the fail login attempts in rapid succession. Enforce best password practices. Configure automated monitoring and logging systems to analyze large volumes of traffic and quickly identify suspicious traffic. Employ MFA.</a:t>
            </a:r>
            <a:endParaRPr sz="1400" dirty="0"/>
          </a:p>
          <a:p>
            <a:pPr marL="0" lvl="0" indent="0" algn="l" rtl="0">
              <a:spcBef>
                <a:spcPts val="0"/>
              </a:spcBef>
              <a:spcAft>
                <a:spcPts val="0"/>
              </a:spcAft>
              <a:buNone/>
            </a:pPr>
            <a:endParaRPr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Create alarm that triggers whenever any non-whitelisted IP or traffic from unknown sources attempts to communicate with WebDAV system. Threshold is one.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Maintain all WebDAV systems inside of a firewall. Remove WebDAV systems from any direct connection to external traffic. Place a frequently-updated monitoring system and security system inbetweeen WebDAV systems and all other systems. Limit user access to WebDAV</a:t>
            </a:r>
            <a:r>
              <a:rPr lang="en-US" sz="1400" dirty="0"/>
              <a:t>.</a:t>
            </a:r>
          </a:p>
          <a:p>
            <a:pPr marL="0" lvl="0" indent="0" algn="l" rtl="0">
              <a:spcBef>
                <a:spcPts val="0"/>
              </a:spcBef>
              <a:spcAft>
                <a:spcPts val="0"/>
              </a:spcAft>
              <a:buNone/>
            </a:pPr>
            <a:endParaRPr sz="1400" dirty="0"/>
          </a:p>
          <a:p>
            <a:r>
              <a:rPr lang="en" sz="1400" dirty="0"/>
              <a:t>Do not use WebDAV.</a:t>
            </a:r>
          </a:p>
          <a:p>
            <a:pPr marL="0" lvl="0" indent="0" algn="l" rtl="0">
              <a:spcBef>
                <a:spcPts val="0"/>
              </a:spcBef>
              <a:spcAft>
                <a:spcPts val="0"/>
              </a:spcAft>
              <a:buNone/>
            </a:pPr>
            <a:endParaRPr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Create an alarm that triggers if any scripts or  suspicious extensions are uploaded. </a:t>
            </a:r>
            <a:endParaRPr sz="1400" dirty="0"/>
          </a:p>
        </p:txBody>
      </p:sp>
      <p:sp>
        <p:nvSpPr>
          <p:cNvPr id="1241" name="Google Shape;1241;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Maintain anti-virus and anti-malware software. Maintain monitoring and logging  systems to identify suspicous traffic or activity. What configuration can be set on the host to block file uploads? Do not allow files to be uploaded to systems directly connected to sensitive internal network. </a:t>
            </a:r>
            <a:endParaRPr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192.168.1.1</a:t>
            </a:r>
            <a:endParaRPr dirty="0"/>
          </a:p>
          <a:p>
            <a:pPr marL="0" lvl="0" indent="0" algn="l" rtl="0">
              <a:spcBef>
                <a:spcPts val="0"/>
              </a:spcBef>
              <a:spcAft>
                <a:spcPts val="0"/>
              </a:spcAft>
              <a:buClr>
                <a:schemeClr val="dk1"/>
              </a:buClr>
              <a:buSzPts val="1100"/>
              <a:buFont typeface="Arial"/>
              <a:buNone/>
            </a:pPr>
            <a:r>
              <a:rPr lang="en" dirty="0"/>
              <a:t>Netmask: 255.255.255.0</a:t>
            </a:r>
            <a:endParaRPr dirty="0"/>
          </a:p>
          <a:p>
            <a:pPr marL="0" lvl="0" indent="0" algn="l" rtl="0">
              <a:spcBef>
                <a:spcPts val="0"/>
              </a:spcBef>
              <a:spcAft>
                <a:spcPts val="0"/>
              </a:spcAft>
              <a:buClr>
                <a:schemeClr val="dk1"/>
              </a:buClr>
              <a:buSzPts val="1100"/>
              <a:buFont typeface="Arial"/>
              <a:buNone/>
            </a:pPr>
            <a:r>
              <a:rPr lang="en" dirty="0"/>
              <a:t>Gateway: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192.168.1.1</a:t>
            </a:r>
            <a:endParaRPr dirty="0"/>
          </a:p>
          <a:p>
            <a:pPr marL="0" lvl="0" indent="0" algn="l" rtl="0">
              <a:spcBef>
                <a:spcPts val="0"/>
              </a:spcBef>
              <a:spcAft>
                <a:spcPts val="0"/>
              </a:spcAft>
              <a:buClr>
                <a:schemeClr val="dk1"/>
              </a:buClr>
              <a:buSzPts val="1100"/>
              <a:buFont typeface="Arial"/>
              <a:buNone/>
            </a:pPr>
            <a:r>
              <a:rPr lang="en" dirty="0"/>
              <a:t>OS: Windows 10</a:t>
            </a:r>
            <a:endParaRPr dirty="0"/>
          </a:p>
          <a:p>
            <a:pPr marL="0" lvl="0" indent="0" algn="l" rtl="0">
              <a:spcBef>
                <a:spcPts val="0"/>
              </a:spcBef>
              <a:spcAft>
                <a:spcPts val="0"/>
              </a:spcAft>
              <a:buClr>
                <a:schemeClr val="dk1"/>
              </a:buClr>
              <a:buSzPts val="1100"/>
              <a:buFont typeface="Arial"/>
              <a:buNone/>
            </a:pPr>
            <a:r>
              <a:rPr lang="en" dirty="0"/>
              <a:t>Hostname: Azure Hyper_V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192.168.1.90</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a:buClr>
                <a:schemeClr val="dk1"/>
              </a:buClr>
              <a:buSzPts val="1100"/>
            </a:pPr>
            <a:r>
              <a:rPr lang="en" dirty="0"/>
              <a:t>IPv4: 192.168.1.100</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ELK-Stack</a:t>
            </a:r>
            <a:endParaRPr dirty="0"/>
          </a:p>
          <a:p>
            <a:pPr marL="0" lvl="0" indent="0" algn="l" rtl="0">
              <a:spcBef>
                <a:spcPts val="0"/>
              </a:spcBef>
              <a:spcAft>
                <a:spcPts val="0"/>
              </a:spcAft>
              <a:buClr>
                <a:schemeClr val="dk1"/>
              </a:buClr>
              <a:buSzPts val="1100"/>
              <a:buFont typeface="Arial"/>
              <a:buNone/>
            </a:pPr>
            <a:endParaRPr dirty="0"/>
          </a:p>
          <a:p>
            <a:pPr>
              <a:buClr>
                <a:schemeClr val="dk1"/>
              </a:buClr>
              <a:buSzPts val="1100"/>
            </a:pPr>
            <a:r>
              <a:rPr lang="en" dirty="0"/>
              <a:t>IPv4: 192.168.1.105</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00" b="0" i="0" u="none" strike="noStrike" kern="0" cap="none" spc="0" normalizeH="0" baseline="0" noProof="0" dirty="0">
                <a:ln>
                  <a:noFill/>
                </a:ln>
                <a:solidFill>
                  <a:srgbClr val="000000"/>
                </a:solidFill>
                <a:effectLst/>
                <a:uLnTx/>
                <a:uFillTx/>
                <a:latin typeface="Arial"/>
                <a:cs typeface="Arial"/>
                <a:sym typeface="Arial"/>
              </a:rPr>
              <a:t>Ian Duff – Red Team vs Blue Team Pen Testing and SoC Analysis Project</a:t>
            </a:r>
          </a:p>
          <a:p>
            <a:pPr marL="0" lvl="0" indent="0" algn="l" rtl="0">
              <a:spcBef>
                <a:spcPts val="0"/>
              </a:spcBef>
              <a:spcAft>
                <a:spcPts val="0"/>
              </a:spcAft>
              <a:buNone/>
            </a:pPr>
            <a:endParaRPr dirty="0"/>
          </a:p>
        </p:txBody>
      </p:sp>
      <p:pic>
        <p:nvPicPr>
          <p:cNvPr id="9" name="Picture 8">
            <a:extLst>
              <a:ext uri="{FF2B5EF4-FFF2-40B4-BE49-F238E27FC236}">
                <a16:creationId xmlns:a16="http://schemas.microsoft.com/office/drawing/2014/main" id="{801BA261-0558-45F2-A805-A596893FAD8C}"/>
              </a:ext>
            </a:extLst>
          </p:cNvPr>
          <p:cNvPicPr>
            <a:picLocks noChangeAspect="1"/>
          </p:cNvPicPr>
          <p:nvPr/>
        </p:nvPicPr>
        <p:blipFill>
          <a:blip r:embed="rId3"/>
          <a:stretch>
            <a:fillRect/>
          </a:stretch>
        </p:blipFill>
        <p:spPr>
          <a:xfrm>
            <a:off x="760930" y="1007762"/>
            <a:ext cx="5408490" cy="37030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graphicFrame>
        <p:nvGraphicFramePr>
          <p:cNvPr id="1076" name="Google Shape;1076;p59"/>
          <p:cNvGraphicFramePr/>
          <p:nvPr>
            <p:extLst>
              <p:ext uri="{D42A27DB-BD31-4B8C-83A1-F6EECF244321}">
                <p14:modId xmlns:p14="http://schemas.microsoft.com/office/powerpoint/2010/main" val="2406809547"/>
              </p:ext>
            </p:extLst>
          </p:nvPr>
        </p:nvGraphicFramePr>
        <p:xfrm>
          <a:off x="419800" y="1198750"/>
          <a:ext cx="8346600" cy="3577125"/>
        </p:xfrm>
        <a:graphic>
          <a:graphicData uri="http://schemas.openxmlformats.org/drawingml/2006/table">
            <a:tbl>
              <a:tblPr>
                <a:noFill/>
                <a:tableStyleId>{F5AB25D9-FBB1-4806-BA9F-49182C4B6FC6}</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US" sz="1200" dirty="0" err="1">
                          <a:latin typeface="Roboto"/>
                          <a:ea typeface="Roboto"/>
                          <a:cs typeface="Roboto"/>
                          <a:sym typeface="Roboto"/>
                        </a:rPr>
                        <a:t>Hyper_V</a:t>
                      </a:r>
                      <a:r>
                        <a:rPr lang="en-US" sz="1200" dirty="0">
                          <a:latin typeface="Roboto"/>
                          <a:ea typeface="Roboto"/>
                          <a:cs typeface="Roboto"/>
                          <a:sym typeface="Roboto"/>
                        </a:rPr>
                        <a:t> Azure Machine </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Cloud-Based Host Machine </a:t>
                      </a:r>
                      <a:r>
                        <a:rPr lang="en-US" sz="1200">
                          <a:latin typeface="Roboto"/>
                          <a:ea typeface="Roboto"/>
                          <a:cs typeface="Roboto"/>
                          <a:sym typeface="Roboto"/>
                        </a:rPr>
                        <a:t>- Gateway</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Kali Linux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192.168.1.90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Attacking Machine (Red Team)</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ELK Stack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Monitoring and Logging with Kibana</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Capstone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Target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graphicFrame>
        <p:nvGraphicFramePr>
          <p:cNvPr id="1084" name="Google Shape;1084;p60"/>
          <p:cNvGraphicFramePr/>
          <p:nvPr>
            <p:extLst>
              <p:ext uri="{D42A27DB-BD31-4B8C-83A1-F6EECF244321}">
                <p14:modId xmlns:p14="http://schemas.microsoft.com/office/powerpoint/2010/main" val="1508317767"/>
              </p:ext>
            </p:extLst>
          </p:nvPr>
        </p:nvGraphicFramePr>
        <p:xfrm>
          <a:off x="467150" y="1201900"/>
          <a:ext cx="8362500" cy="3194410"/>
        </p:xfrm>
        <a:graphic>
          <a:graphicData uri="http://schemas.openxmlformats.org/drawingml/2006/table">
            <a:tbl>
              <a:tblPr>
                <a:noFill/>
                <a:tableStyleId>{F5AB25D9-FBB1-4806-BA9F-49182C4B6FC6}</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57774">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152340">
                <a:tc>
                  <a:txBody>
                    <a:bodyPr/>
                    <a:lstStyle/>
                    <a:p>
                      <a:pPr marL="0" lvl="0" indent="0" algn="l" rtl="0">
                        <a:spcBef>
                          <a:spcPts val="0"/>
                        </a:spcBef>
                        <a:spcAft>
                          <a:spcPts val="0"/>
                        </a:spcAft>
                        <a:buNone/>
                      </a:pPr>
                      <a:r>
                        <a:rPr lang="en" sz="1200" b="1" i="0" dirty="0">
                          <a:latin typeface="Roboto"/>
                          <a:ea typeface="Roboto"/>
                          <a:cs typeface="Roboto"/>
                          <a:sym typeface="Roboto"/>
                        </a:rPr>
                        <a:t>CWE-312: Cleartext Storage of Sensitive Information</a:t>
                      </a:r>
                      <a:endParaRPr sz="1200" b="1"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i="0" dirty="0">
                          <a:latin typeface="Roboto"/>
                          <a:ea typeface="Roboto"/>
                          <a:cs typeface="Roboto"/>
                          <a:sym typeface="Roboto"/>
                        </a:rPr>
                        <a:t>Usernames, sensitive directory file paths, and unsalted password hashes are stored on webserver in plain text.  </a:t>
                      </a:r>
                      <a:endParaRPr sz="12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i="0" dirty="0">
                          <a:latin typeface="Roboto"/>
                          <a:ea typeface="Roboto"/>
                          <a:cs typeface="Roboto"/>
                          <a:sym typeface="Roboto"/>
                        </a:rPr>
                        <a:t>Attackers are provided easy access to sensitive information and systems. Attacker can potentially launch several different types of attacks with this access. </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823093">
                <a:tc>
                  <a:txBody>
                    <a:bodyPr/>
                    <a:lstStyle/>
                    <a:p>
                      <a:pPr marL="0" lvl="0" indent="0" algn="l" rtl="0">
                        <a:spcBef>
                          <a:spcPts val="0"/>
                        </a:spcBef>
                        <a:spcAft>
                          <a:spcPts val="0"/>
                        </a:spcAft>
                        <a:buNone/>
                      </a:pPr>
                      <a:r>
                        <a:rPr lang="en" sz="1200" b="1" i="0" dirty="0">
                          <a:latin typeface="Roboto"/>
                          <a:ea typeface="Roboto"/>
                          <a:cs typeface="Roboto"/>
                          <a:sym typeface="Roboto"/>
                        </a:rPr>
                        <a:t>CWE-522: Insufficiently Protected Credentials</a:t>
                      </a:r>
                      <a:endParaRPr sz="1200" b="1"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dirty="0">
                          <a:latin typeface="Roboto"/>
                          <a:ea typeface="Roboto"/>
                          <a:cs typeface="Roboto"/>
                          <a:sym typeface="Roboto"/>
                        </a:rPr>
                        <a:t>Unsalted password hashes with outdated md5 encryption are easily cracked. Weak passwords are easily brute forced.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dirty="0">
                          <a:latin typeface="Roboto"/>
                          <a:ea typeface="Roboto"/>
                          <a:cs typeface="Roboto"/>
                          <a:sym typeface="Roboto"/>
                        </a:rPr>
                        <a:t>Attackers can quickly crack or brute force passwords with poor protection in seconds.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690771">
                <a:tc>
                  <a:txBody>
                    <a:bodyPr/>
                    <a:lstStyle/>
                    <a:p>
                      <a:pPr marL="0" lvl="0" indent="0" algn="l" rtl="0">
                        <a:spcBef>
                          <a:spcPts val="0"/>
                        </a:spcBef>
                        <a:spcAft>
                          <a:spcPts val="0"/>
                        </a:spcAft>
                        <a:buNone/>
                      </a:pPr>
                      <a:r>
                        <a:rPr lang="en-US" sz="1200" b="1" i="0" dirty="0">
                          <a:latin typeface="Roboto"/>
                          <a:ea typeface="Roboto"/>
                          <a:cs typeface="Roboto"/>
                          <a:sym typeface="Roboto"/>
                        </a:rPr>
                        <a:t>CWE-434: Unrestricted Upload of File with Dangerous Type</a:t>
                      </a:r>
                      <a:endParaRPr sz="1200" b="1"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Malicious shell script uploaded to webserver.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Shell script allows attacker unrestricted remote access through the use of a reverse shell.</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18471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CWE-312</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1" dirty="0">
                <a:latin typeface="Roboto"/>
                <a:ea typeface="Roboto"/>
                <a:cs typeface="Roboto"/>
                <a:sym typeface="Roboto"/>
              </a:rPr>
              <a:t>Web Browser</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Navigation of directories to gather sensitive information stored in cleartext. Information provided directory paths and login credentials necessary for gaining access to system.</a:t>
            </a: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Identified secret company folder. Acquired login usernames. Combined usernames with brute forced password and cracked password hash to gain access to WebDAV and upload reverse shell script. </a:t>
            </a:r>
            <a:endParaRPr sz="12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Secret Directory Location</a:t>
            </a:r>
          </a:p>
          <a:p>
            <a:pPr marL="0" lvl="0" indent="0" algn="l" rtl="0">
              <a:lnSpc>
                <a:spcPct val="115000"/>
              </a:lnSpc>
              <a:spcBef>
                <a:spcPts val="0"/>
              </a:spcBef>
              <a:spcAft>
                <a:spcPts val="0"/>
              </a:spcAft>
              <a:buNone/>
            </a:pPr>
            <a:r>
              <a:rPr lang="en" sz="1200" dirty="0">
                <a:latin typeface="Roboto"/>
                <a:ea typeface="Roboto"/>
                <a:cs typeface="Roboto"/>
                <a:sym typeface="Roboto"/>
              </a:rPr>
              <a:t>http://192.168.1.105/company_folders/secret_folder/</a:t>
            </a:r>
            <a:endParaRPr sz="1200" dirty="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CWE-312 (identify usernames and directory)</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r>
              <a:rPr lang="en-US" dirty="0"/>
              <a:t>Ian Duff – Red Team vs Blue Team Pen Testing and SoC Analysis Project</a:t>
            </a:r>
          </a:p>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0A00D7D0-73D4-4131-8247-BB153D9D544D}"/>
              </a:ext>
            </a:extLst>
          </p:cNvPr>
          <p:cNvPicPr>
            <a:picLocks noChangeAspect="1"/>
          </p:cNvPicPr>
          <p:nvPr/>
        </p:nvPicPr>
        <p:blipFill>
          <a:blip r:embed="rId3"/>
          <a:stretch>
            <a:fillRect/>
          </a:stretch>
        </p:blipFill>
        <p:spPr>
          <a:xfrm>
            <a:off x="393500" y="888958"/>
            <a:ext cx="8357000" cy="954448"/>
          </a:xfrm>
          <a:prstGeom prst="rect">
            <a:avLst/>
          </a:prstGeom>
        </p:spPr>
      </p:pic>
      <p:pic>
        <p:nvPicPr>
          <p:cNvPr id="5" name="Picture 4">
            <a:extLst>
              <a:ext uri="{FF2B5EF4-FFF2-40B4-BE49-F238E27FC236}">
                <a16:creationId xmlns:a16="http://schemas.microsoft.com/office/drawing/2014/main" id="{07EE5748-EB68-41A3-A6E2-699B4E18D0D3}"/>
              </a:ext>
            </a:extLst>
          </p:cNvPr>
          <p:cNvPicPr>
            <a:picLocks noChangeAspect="1"/>
          </p:cNvPicPr>
          <p:nvPr/>
        </p:nvPicPr>
        <p:blipFill>
          <a:blip r:embed="rId4"/>
          <a:stretch>
            <a:fillRect/>
          </a:stretch>
        </p:blipFill>
        <p:spPr>
          <a:xfrm>
            <a:off x="393500" y="2138661"/>
            <a:ext cx="5358813" cy="2366551"/>
          </a:xfrm>
          <a:prstGeom prst="rect">
            <a:avLst/>
          </a:prstGeom>
        </p:spPr>
      </p:pic>
    </p:spTree>
    <p:extLst>
      <p:ext uri="{BB962C8B-B14F-4D97-AF65-F5344CB8AC3E}">
        <p14:creationId xmlns:p14="http://schemas.microsoft.com/office/powerpoint/2010/main" val="18387077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1979</TotalTime>
  <Words>1878</Words>
  <Application>Microsoft Office PowerPoint</Application>
  <PresentationFormat>On-screen Show (16:9)</PresentationFormat>
  <Paragraphs>204</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Roboto</vt:lpstr>
      <vt:lpstr>Roboto Black</vt:lpstr>
      <vt:lpstr>Roboto Thin</vt:lpstr>
      <vt:lpstr>Calibri</vt:lpstr>
      <vt:lpstr>Roboto Medium</vt:lpstr>
      <vt:lpstr>Arial</vt:lpstr>
      <vt:lpstr>Times New Roman</vt:lpstr>
      <vt:lpstr>Roboto Light</vt:lpstr>
      <vt:lpstr>Simple Light</vt:lpstr>
      <vt:lpstr>Capstone Engagement Assessment, Analysis,  and Hardening of a Vulnerable System  Report by: Ian Duff</vt:lpstr>
      <vt:lpstr>Table of Contents </vt:lpstr>
      <vt:lpstr>Network Topology </vt:lpstr>
      <vt:lpstr>Network Topology</vt:lpstr>
      <vt:lpstr>Red Team Security Assessment </vt:lpstr>
      <vt:lpstr>Recon: Describing the Target</vt:lpstr>
      <vt:lpstr>Vulnerability Assessment</vt:lpstr>
      <vt:lpstr>Exploitation: CWE-312</vt:lpstr>
      <vt:lpstr>Exploitation: CWE-312 (identify usernames and directory)</vt:lpstr>
      <vt:lpstr>Exploitation: CWE-552</vt:lpstr>
      <vt:lpstr>Exploitation: CWE-552 (Hydra brute force attack)</vt:lpstr>
      <vt:lpstr>Exploitation: CWE-552 (crack password hash)</vt:lpstr>
      <vt:lpstr>Exploitation: CWE-552 (ssh into “server1”)</vt:lpstr>
      <vt:lpstr>Exploitation: CWE-552 (collect flag #1 using ssh)</vt:lpstr>
      <vt:lpstr>Exploitation: CWE-552 (access password file)</vt:lpstr>
      <vt:lpstr>Exploitation: CWE-434 [Unrestricted Upload of Dangerous File]</vt:lpstr>
      <vt:lpstr>Exploitation: CWE-434 (create and upload script payload)</vt:lpstr>
      <vt:lpstr>Exploitation: CWE-434 (create and upload script payload)</vt:lpstr>
      <vt:lpstr>Exploitation: CWE-434 (setup listener)</vt:lpstr>
      <vt:lpstr>Exploitation: CWE-434 (exploit)</vt:lpstr>
      <vt:lpstr>Exploitation: CWE-434 (gain interactive meterpreter shell)</vt:lpstr>
      <vt:lpstr>Exploitation: CWE-434 (find and exfiltrate flag #2)</vt:lpstr>
      <vt:lpstr>Exploitation: CWE-434 (find and exfiltrate flag #2)</vt:lpstr>
      <vt:lpstr>Exploitation: CWE-434 (find and exfiltrate flag #2)</vt:lpstr>
      <vt:lpstr>Exploitation: CWE-434 (find and exfiltrate flag#2)</vt:lpstr>
      <vt:lpstr>Exploitation: CWE-434 (find and exfiltrate flag#2)</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Ian Duff</dc:creator>
  <cp:lastModifiedBy>Ian Duff</cp:lastModifiedBy>
  <cp:revision>41</cp:revision>
  <dcterms:modified xsi:type="dcterms:W3CDTF">2022-01-17T08:20:39Z</dcterms:modified>
</cp:coreProperties>
</file>